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256" r:id="rId2"/>
    <p:sldId id="463" r:id="rId3"/>
    <p:sldId id="490" r:id="rId4"/>
    <p:sldId id="388" r:id="rId5"/>
    <p:sldId id="466" r:id="rId6"/>
    <p:sldId id="659" r:id="rId7"/>
    <p:sldId id="662" r:id="rId8"/>
    <p:sldId id="660" r:id="rId9"/>
    <p:sldId id="663" r:id="rId10"/>
    <p:sldId id="664" r:id="rId11"/>
    <p:sldId id="665" r:id="rId12"/>
    <p:sldId id="666" r:id="rId13"/>
    <p:sldId id="668" r:id="rId14"/>
    <p:sldId id="669" r:id="rId15"/>
    <p:sldId id="670" r:id="rId16"/>
    <p:sldId id="671" r:id="rId17"/>
    <p:sldId id="687" r:id="rId18"/>
    <p:sldId id="688" r:id="rId19"/>
    <p:sldId id="477" r:id="rId20"/>
    <p:sldId id="399" r:id="rId21"/>
    <p:sldId id="409" r:id="rId22"/>
    <p:sldId id="481" r:id="rId23"/>
    <p:sldId id="4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hyperlink" Target="https://github.com/soyuztechnologies/MouriTechUI5Fiori/blob/master/Day%2015/GetEntitySet.txt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://stcfin.st.com:8021/sap/opu/odata/sap/Z_FIRST_SRV/?$format=xml" TargetMode="Externa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hyperlink" Target="https://github.com/soyuztechnologies/MouriTechUI5Fiori/blob/master/Day%2015/GETEntity%20(Single%20Record)%20Method.tx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s://github.com/soyuztechnologies/MouriTechUI5Fiori/blob/master/Day%2015/CreateEntity(Post%20call).t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10" Type="http://schemas.openxmlformats.org/officeDocument/2006/relationships/image" Target="../media/image2.png"/><Relationship Id="rId4" Type="http://schemas.openxmlformats.org/officeDocument/2006/relationships/image" Target="../media/image40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5.jpg"/><Relationship Id="rId7" Type="http://schemas.openxmlformats.org/officeDocument/2006/relationships/image" Target="../media/image4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bd833c8355f34e96a6e83096b38bf192/7.4.26/en-US/d1801ea7454211d189710000e8322d00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509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59557-4B30-4596-B8D6-664A7942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B5F23-CA75-4C2F-A0EF-29283308D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CEFABB-A50B-4593-A648-8FB385FB3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5E7A8E-C919-45AC-8266-84B6D3063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6C438CA0-A188-43E5-BF1D-6D16D31E3E2B}"/>
              </a:ext>
            </a:extLst>
          </p:cNvPr>
          <p:cNvSpPr/>
          <p:nvPr/>
        </p:nvSpPr>
        <p:spPr>
          <a:xfrm>
            <a:off x="5135421" y="1890362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1DBB3C2-13B1-457C-A4C8-51DF6867A836}"/>
              </a:ext>
            </a:extLst>
          </p:cNvPr>
          <p:cNvSpPr/>
          <p:nvPr/>
        </p:nvSpPr>
        <p:spPr>
          <a:xfrm rot="10800000">
            <a:off x="5135421" y="4694000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43D157B-D8F8-47F1-BCB7-8571D9DF03C9}"/>
              </a:ext>
            </a:extLst>
          </p:cNvPr>
          <p:cNvSpPr/>
          <p:nvPr/>
        </p:nvSpPr>
        <p:spPr>
          <a:xfrm rot="5400000">
            <a:off x="8567557" y="3238915"/>
            <a:ext cx="553998" cy="153915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1E7C9AE-6EE5-4F7A-92A0-9980CBA9FE7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id="{AB13B2B7-0940-4D66-AFB2-DF40ADD8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597432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811234"/>
            <a:ext cx="1052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5E5F8-12FF-4B28-B61A-6671920DC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56218"/>
            <a:ext cx="4778154" cy="2460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76356-F9FF-48FA-AC56-069FF3863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294" y="1506984"/>
            <a:ext cx="4993234" cy="2418471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5732054-BE14-430B-A58C-5839A87DCEE9}"/>
              </a:ext>
            </a:extLst>
          </p:cNvPr>
          <p:cNvSpPr/>
          <p:nvPr/>
        </p:nvSpPr>
        <p:spPr>
          <a:xfrm>
            <a:off x="5426689" y="2020799"/>
            <a:ext cx="513941" cy="120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5A0ABD75-28E9-4C5F-9669-030E0C246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131" y="4143613"/>
            <a:ext cx="9615055" cy="2214107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E9C509C-650A-441E-A466-FDDF8904D63C}"/>
              </a:ext>
            </a:extLst>
          </p:cNvPr>
          <p:cNvCxnSpPr>
            <a:cxnSpLocks/>
            <a:stCxn id="12" idx="3"/>
            <a:endCxn id="15" idx="3"/>
          </p:cNvCxnSpPr>
          <p:nvPr/>
        </p:nvCxnSpPr>
        <p:spPr>
          <a:xfrm flipH="1">
            <a:off x="10491186" y="2716220"/>
            <a:ext cx="666342" cy="2534447"/>
          </a:xfrm>
          <a:prstGeom prst="bentConnector3">
            <a:avLst>
              <a:gd name="adj1" fmla="val -3430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17764" y="63639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C6B56F52-5EDE-4F1F-985E-A4A3C02A06D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96627B38-A83D-428A-881C-ED732772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102007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354128" y="895927"/>
            <a:ext cx="1034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C09C7-4DE9-408A-A0BC-1507A4C8E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3" y="1535202"/>
            <a:ext cx="3653847" cy="2604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F3A04-0F37-4148-AF1E-F14E2C0DB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8" y="1410300"/>
            <a:ext cx="4090841" cy="2854158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99677D5-8F64-4BBE-9436-B14C7DE7E998}"/>
              </a:ext>
            </a:extLst>
          </p:cNvPr>
          <p:cNvSpPr/>
          <p:nvPr/>
        </p:nvSpPr>
        <p:spPr>
          <a:xfrm>
            <a:off x="4955602" y="1877513"/>
            <a:ext cx="822036" cy="16925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EA30A453-08AD-4A8C-81F3-C85844C40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695" y="4409499"/>
            <a:ext cx="6970074" cy="18445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A96115-07DC-4EDF-91A9-133A96A8CB1E}"/>
              </a:ext>
            </a:extLst>
          </p:cNvPr>
          <p:cNvSpPr txBox="1"/>
          <p:nvPr/>
        </p:nvSpPr>
        <p:spPr>
          <a:xfrm>
            <a:off x="4622515" y="61546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1B2F9B9-0C3C-42F2-BD1B-D9B170600C40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FB36B37D-D68B-4A70-811F-CA78F42F0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20464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975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(Single Record)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AB8DB-CCDC-455E-8898-70D845BAA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5D421BD9-5F93-492D-8CCD-1DAF800DD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8730ADA-C23E-49C5-864D-DD01521B1C68}"/>
              </a:ext>
            </a:extLst>
          </p:cNvPr>
          <p:cNvSpPr/>
          <p:nvPr/>
        </p:nvSpPr>
        <p:spPr>
          <a:xfrm>
            <a:off x="5576898" y="2418597"/>
            <a:ext cx="923636" cy="202080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66FF824B-E320-45B2-90A6-40A6F6F9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35439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0F1E4-8F72-40C7-BCCC-F14F7C4D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1834"/>
            <a:ext cx="4882891" cy="4246201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C34F3A3E-5456-49EA-A3EE-D3FB2268A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10" y="1415481"/>
            <a:ext cx="5577425" cy="4246201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B138AF71-B407-4667-B294-0ED2E1FA9C10}"/>
              </a:ext>
            </a:extLst>
          </p:cNvPr>
          <p:cNvSpPr/>
          <p:nvPr/>
        </p:nvSpPr>
        <p:spPr>
          <a:xfrm>
            <a:off x="5373658" y="2583873"/>
            <a:ext cx="931065" cy="16902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4958FD0D-229C-4FF9-AF30-FF4C2148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995880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20800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600200" cy="1132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B8295-6E76-455B-9627-6D538756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F1AB6-69C6-4725-9AE7-30A7E9298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7129"/>
            <a:ext cx="5284677" cy="3353015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979DC7D6-4978-46AA-B436-3F7300274B44}"/>
              </a:ext>
            </a:extLst>
          </p:cNvPr>
          <p:cNvSpPr/>
          <p:nvPr/>
        </p:nvSpPr>
        <p:spPr>
          <a:xfrm>
            <a:off x="5574145" y="3158728"/>
            <a:ext cx="360218" cy="96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2948D6B0-3FB2-4878-ABAC-48EE5F2A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765514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29B25-5278-4E5C-AC2B-96C2C42A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109641"/>
            <a:ext cx="6092854" cy="4396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E3F4DA-2A48-4981-A35B-5A8546B0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691" y="2109640"/>
            <a:ext cx="4261109" cy="4396841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B66BC43F-C2DE-4FFE-B00E-41570408B619}"/>
              </a:ext>
            </a:extLst>
          </p:cNvPr>
          <p:cNvSpPr/>
          <p:nvPr/>
        </p:nvSpPr>
        <p:spPr>
          <a:xfrm>
            <a:off x="6428509" y="3583005"/>
            <a:ext cx="581891" cy="14501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34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08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getEntity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0E6AC-1E97-48B8-8B42-069BEC6C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216727"/>
            <a:ext cx="5584854" cy="40178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DD0380-8810-4888-B17B-9FE39E6C5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987" y="2216727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8B47E876-26E0-4C7C-BB66-429D188B8C23}"/>
              </a:ext>
            </a:extLst>
          </p:cNvPr>
          <p:cNvSpPr/>
          <p:nvPr/>
        </p:nvSpPr>
        <p:spPr>
          <a:xfrm>
            <a:off x="6096000" y="3508346"/>
            <a:ext cx="491093" cy="1487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337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4DE66-6DBD-412C-9C71-793BB830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6" y="1715205"/>
            <a:ext cx="11443855" cy="4621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39E65-3F8A-4E49-868C-54AE397B52FE}"/>
              </a:ext>
            </a:extLst>
          </p:cNvPr>
          <p:cNvSpPr txBox="1"/>
          <p:nvPr/>
        </p:nvSpPr>
        <p:spPr>
          <a:xfrm>
            <a:off x="261764" y="6363916"/>
            <a:ext cx="939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check the saved data in database table (tcode – </a:t>
            </a:r>
            <a:r>
              <a:rPr lang="en-US" b="1" dirty="0"/>
              <a:t>se11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5184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EPM Data Model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Runtime Artefacts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Tcode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Creating OData Service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Building </a:t>
            </a:r>
            <a:r>
              <a:rPr lang="en-US" dirty="0" err="1"/>
              <a:t>GetEntitySet</a:t>
            </a:r>
            <a:r>
              <a:rPr lang="en-US" dirty="0"/>
              <a:t> Method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Building </a:t>
            </a:r>
            <a:r>
              <a:rPr lang="en-US" dirty="0" err="1"/>
              <a:t>GetEntity</a:t>
            </a:r>
            <a:r>
              <a:rPr lang="en-US" dirty="0"/>
              <a:t>(Single Record) Method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Building </a:t>
            </a:r>
            <a:r>
              <a:rPr lang="en-US" dirty="0" err="1"/>
              <a:t>CreateEntity</a:t>
            </a:r>
            <a:r>
              <a:rPr lang="en-US" dirty="0"/>
              <a:t> (Post) Method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sz="1800" b="0" dirty="0">
                <a:effectLst/>
              </a:rPr>
              <a:t>Testing the Create Method at Sap Gateway client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4" descr="82,534 Meeting Agenda Stock Photos and Images - 123RF">
            <a:extLst>
              <a:ext uri="{FF2B5EF4-FFF2-40B4-BE49-F238E27FC236}">
                <a16:creationId xmlns:a16="http://schemas.microsoft.com/office/drawing/2014/main" id="{A2AF6A0F-5758-4F9E-9CD6-F770D988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2" y="1899138"/>
            <a:ext cx="4962759" cy="38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AFE3F8-0A28-4789-9983-5FAD37064BF6}"/>
              </a:ext>
            </a:extLst>
          </p:cNvPr>
          <p:cNvSpPr txBox="1"/>
          <p:nvPr/>
        </p:nvSpPr>
        <p:spPr>
          <a:xfrm>
            <a:off x="261764" y="899721"/>
            <a:ext cx="109500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Enterprise Procurement Model – Products, Business Partner (Suppliers and Customers), Orders and Order Items.</a:t>
            </a:r>
          </a:p>
          <a:p>
            <a:r>
              <a:rPr lang="en-US" sz="1800" dirty="0"/>
              <a:t>BAPIs = Function Modules which are reusable and can be called from another systems as well</a:t>
            </a:r>
          </a:p>
          <a:p>
            <a:r>
              <a:rPr lang="en-US" sz="1800" dirty="0"/>
              <a:t>BAPI_EPM*</a:t>
            </a:r>
          </a:p>
          <a:p>
            <a:r>
              <a:rPr lang="en-US" sz="1800" dirty="0"/>
              <a:t>BAPI_EPM_PRODUCT_GET_LIST – </a:t>
            </a:r>
            <a:r>
              <a:rPr lang="en-US" sz="1800" b="1" u="sng" dirty="0"/>
              <a:t>All</a:t>
            </a:r>
            <a:r>
              <a:rPr lang="en-US" sz="1800" dirty="0"/>
              <a:t> the list of products in the system</a:t>
            </a:r>
          </a:p>
          <a:p>
            <a:r>
              <a:rPr lang="en-US" sz="1800" dirty="0"/>
              <a:t>BAPI_EPM_PRODUCT_GET_DETAIL – details of a </a:t>
            </a:r>
            <a:r>
              <a:rPr lang="en-US" sz="1800" b="1" u="sng" dirty="0"/>
              <a:t>single</a:t>
            </a:r>
            <a:r>
              <a:rPr lang="en-US" sz="1800" dirty="0"/>
              <a:t> product</a:t>
            </a:r>
          </a:p>
          <a:p>
            <a:r>
              <a:rPr lang="en-US" sz="1800" dirty="0"/>
              <a:t>BAPI_EPM_PRODUCT_CREATE – </a:t>
            </a:r>
            <a:r>
              <a:rPr lang="en-US" sz="1800" b="1" u="sng" dirty="0"/>
              <a:t>create</a:t>
            </a:r>
            <a:r>
              <a:rPr lang="en-US" sz="1800" dirty="0"/>
              <a:t> a new product</a:t>
            </a:r>
          </a:p>
          <a:p>
            <a:r>
              <a:rPr lang="en-US" sz="1800" dirty="0"/>
              <a:t>BAPI_EPM_PRODUCT_UPDATE – </a:t>
            </a:r>
            <a:r>
              <a:rPr lang="en-US" sz="1800" b="1" u="sng" dirty="0"/>
              <a:t>update</a:t>
            </a:r>
            <a:r>
              <a:rPr lang="en-US" sz="1800" dirty="0"/>
              <a:t> existing product</a:t>
            </a:r>
          </a:p>
          <a:p>
            <a:r>
              <a:rPr lang="en-US" sz="1800" dirty="0"/>
              <a:t>BAPI_EPM_PRODUCT_DELETE – </a:t>
            </a:r>
            <a:r>
              <a:rPr lang="en-US" sz="1800" b="1" u="sng" dirty="0"/>
              <a:t>delete</a:t>
            </a:r>
            <a:r>
              <a:rPr lang="en-US" sz="1800" dirty="0"/>
              <a:t> the product</a:t>
            </a:r>
          </a:p>
          <a:p>
            <a:endParaRPr lang="en-US" sz="1800" dirty="0"/>
          </a:p>
          <a:p>
            <a:r>
              <a:rPr lang="en-US" sz="1800" dirty="0"/>
              <a:t>Business partners (BP)</a:t>
            </a:r>
          </a:p>
          <a:p>
            <a:r>
              <a:rPr lang="en-US" sz="1800" dirty="0"/>
              <a:t>BAPI_EPM_BP_GET_LIST</a:t>
            </a:r>
          </a:p>
          <a:p>
            <a:r>
              <a:rPr lang="en-US" sz="1800" dirty="0"/>
              <a:t>BAPI_EPM_BP_GET_DETAIL</a:t>
            </a:r>
          </a:p>
          <a:p>
            <a:r>
              <a:rPr lang="en-US" sz="1800" dirty="0"/>
              <a:t>BAPI_EPM_BP_CREATE</a:t>
            </a:r>
          </a:p>
          <a:p>
            <a:r>
              <a:rPr lang="en-US" sz="1800" dirty="0"/>
              <a:t>BAPI_EPM_BP_UPDATE</a:t>
            </a:r>
          </a:p>
          <a:p>
            <a:r>
              <a:rPr lang="en-US" sz="1800" dirty="0"/>
              <a:t>BAPI_EPM_BP_DELETE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763A0-F14F-4CF6-A6C4-F2B23C265ED3}"/>
              </a:ext>
            </a:extLst>
          </p:cNvPr>
          <p:cNvSpPr/>
          <p:nvPr/>
        </p:nvSpPr>
        <p:spPr>
          <a:xfrm>
            <a:off x="3435214" y="446529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</a:t>
            </a:r>
            <a:endParaRPr lang="en-US" sz="40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9854CE6-5CF6-4A27-9622-BD7B0BAB8B7A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EPM Data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097FB6-A008-4905-9CFA-7CF8E5999933}"/>
              </a:ext>
            </a:extLst>
          </p:cNvPr>
          <p:cNvSpPr/>
          <p:nvPr/>
        </p:nvSpPr>
        <p:spPr>
          <a:xfrm>
            <a:off x="6348557" y="3083161"/>
            <a:ext cx="2660073" cy="71108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CRUD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DBC6B-8A52-40E7-A483-1553B932B283}"/>
              </a:ext>
            </a:extLst>
          </p:cNvPr>
          <p:cNvSpPr/>
          <p:nvPr/>
        </p:nvSpPr>
        <p:spPr>
          <a:xfrm>
            <a:off x="5676764" y="4465289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6C9B38-6FC8-44A5-B3AD-439039A0024E}"/>
              </a:ext>
            </a:extLst>
          </p:cNvPr>
          <p:cNvSpPr/>
          <p:nvPr/>
        </p:nvSpPr>
        <p:spPr>
          <a:xfrm>
            <a:off x="7918314" y="4452361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Update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8F431-AADE-47DB-ADA4-8D3E69D13383}"/>
              </a:ext>
            </a:extLst>
          </p:cNvPr>
          <p:cNvSpPr/>
          <p:nvPr/>
        </p:nvSpPr>
        <p:spPr>
          <a:xfrm>
            <a:off x="10159864" y="445236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Delete</a:t>
            </a:r>
            <a:endParaRPr lang="en-US" sz="40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CA3596C-DB4B-46C5-9140-0ED26FE2671D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>
            <a:off x="6781134" y="3567828"/>
            <a:ext cx="671047" cy="1123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3170C79-5FAD-404B-8264-12CD78D30BBB}"/>
              </a:ext>
            </a:extLst>
          </p:cNvPr>
          <p:cNvCxnSpPr>
            <a:cxnSpLocks/>
          </p:cNvCxnSpPr>
          <p:nvPr/>
        </p:nvCxnSpPr>
        <p:spPr>
          <a:xfrm>
            <a:off x="7678593" y="4120240"/>
            <a:ext cx="1117677" cy="3225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08CE1FA-DC46-4DA6-82CD-1D17F8BA7028}"/>
              </a:ext>
            </a:extLst>
          </p:cNvPr>
          <p:cNvCxnSpPr>
            <a:cxnSpLocks/>
          </p:cNvCxnSpPr>
          <p:nvPr/>
        </p:nvCxnSpPr>
        <p:spPr>
          <a:xfrm>
            <a:off x="8796270" y="4120240"/>
            <a:ext cx="2241550" cy="3225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D5BA6BF-49A4-43DD-9FDA-7CF1F7FDD9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3170" y="4120239"/>
            <a:ext cx="2241550" cy="33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7E503590-B3B9-4C46-8FD5-CC8B8623A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40883-4DCF-4F55-8BFF-7889911BB830}"/>
              </a:ext>
            </a:extLst>
          </p:cNvPr>
          <p:cNvSpPr txBox="1"/>
          <p:nvPr/>
        </p:nvSpPr>
        <p:spPr>
          <a:xfrm>
            <a:off x="215190" y="5574894"/>
            <a:ext cx="11338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Reference: </a:t>
            </a:r>
            <a:r>
              <a:rPr lang="en-US" dirty="0">
                <a:solidFill>
                  <a:srgbClr val="56C7A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https://help.sap.com/viewer/bd833c8355f34e96a6e83096b38bf192/7.4.26/en-US/d1801ea7454211d189710000e8322d00.html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1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052787-1982-471A-BE67-F8157621055D}"/>
              </a:ext>
            </a:extLst>
          </p:cNvPr>
          <p:cNvSpPr txBox="1"/>
          <p:nvPr/>
        </p:nvSpPr>
        <p:spPr>
          <a:xfrm>
            <a:off x="335360" y="188641"/>
            <a:ext cx="114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Runtime Artefacts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4B28F9-5B28-4E20-9749-ED0080AE5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52" y="133562"/>
            <a:ext cx="857712" cy="8471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4D11C-3937-4AAD-B33F-AED29977F288}"/>
              </a:ext>
            </a:extLst>
          </p:cNvPr>
          <p:cNvSpPr/>
          <p:nvPr/>
        </p:nvSpPr>
        <p:spPr>
          <a:xfrm>
            <a:off x="1271465" y="1988840"/>
            <a:ext cx="3388839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Model provider class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B0496-D2D2-4752-9DFA-0896626401FC}"/>
              </a:ext>
            </a:extLst>
          </p:cNvPr>
          <p:cNvSpPr/>
          <p:nvPr/>
        </p:nvSpPr>
        <p:spPr>
          <a:xfrm>
            <a:off x="6777845" y="1988840"/>
            <a:ext cx="3388839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Data Provider Class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26CF7B-2F8B-4846-A887-054D511D412B}"/>
              </a:ext>
            </a:extLst>
          </p:cNvPr>
          <p:cNvSpPr/>
          <p:nvPr/>
        </p:nvSpPr>
        <p:spPr>
          <a:xfrm>
            <a:off x="1271465" y="3933056"/>
            <a:ext cx="3388839" cy="10801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</a:t>
            </a:r>
          </a:p>
          <a:p>
            <a:pPr algn="ctr"/>
            <a:r>
              <a:rPr lang="en-US" dirty="0"/>
              <a:t>Developer writes their custom code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DB5497-43BE-4190-8234-D030C99EDD89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2965884" y="2852936"/>
            <a:ext cx="0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3280365-F6C3-4EE6-9847-6F9B6E17477C}"/>
              </a:ext>
            </a:extLst>
          </p:cNvPr>
          <p:cNvSpPr/>
          <p:nvPr/>
        </p:nvSpPr>
        <p:spPr>
          <a:xfrm>
            <a:off x="6692632" y="3912856"/>
            <a:ext cx="3388839" cy="10801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</a:t>
            </a:r>
          </a:p>
          <a:p>
            <a:pPr algn="ctr"/>
            <a:r>
              <a:rPr lang="en-US" dirty="0"/>
              <a:t>Developer writes their custom code CURDQ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A9CE07-CF1E-4A7B-851B-24672D975329}"/>
              </a:ext>
            </a:extLst>
          </p:cNvPr>
          <p:cNvCxnSpPr>
            <a:stCxn id="14" idx="0"/>
          </p:cNvCxnSpPr>
          <p:nvPr/>
        </p:nvCxnSpPr>
        <p:spPr>
          <a:xfrm flipV="1">
            <a:off x="8387051" y="2832736"/>
            <a:ext cx="0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ACF448-BEAF-42FB-88CD-93E31C173AB3}"/>
              </a:ext>
            </a:extLst>
          </p:cNvPr>
          <p:cNvSpPr txBox="1"/>
          <p:nvPr/>
        </p:nvSpPr>
        <p:spPr>
          <a:xfrm>
            <a:off x="983432" y="5229200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– PROJECTNAME</a:t>
            </a:r>
            <a:r>
              <a:rPr lang="en-US" b="1" dirty="0"/>
              <a:t>_SRV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C117A-8BE6-4768-AE72-47120C99356C}"/>
              </a:ext>
            </a:extLst>
          </p:cNvPr>
          <p:cNvSpPr txBox="1"/>
          <p:nvPr/>
        </p:nvSpPr>
        <p:spPr>
          <a:xfrm>
            <a:off x="5663952" y="5157193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 method there are 5 methods generated</a:t>
            </a:r>
          </a:p>
          <a:p>
            <a:r>
              <a:rPr lang="en-US" dirty="0"/>
              <a:t>GET_ENTITYSET, GET_ENTITY, CREATE, UPDATE, DELETE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ABB61DE4-879D-4267-9BB3-602617AEF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1374840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5AE13F-7F8C-45E4-B2FA-B8C539E0E80F}"/>
              </a:ext>
            </a:extLst>
          </p:cNvPr>
          <p:cNvSpPr txBox="1"/>
          <p:nvPr/>
        </p:nvSpPr>
        <p:spPr>
          <a:xfrm>
            <a:off x="261764" y="955602"/>
            <a:ext cx="6853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SEGW – Service Builder</a:t>
            </a:r>
          </a:p>
          <a:p>
            <a:r>
              <a:rPr lang="en-US" sz="1800" dirty="0"/>
              <a:t>/N/IWFND/MAINT_SERVICE – Registration of services</a:t>
            </a:r>
          </a:p>
          <a:p>
            <a:r>
              <a:rPr lang="en-US" sz="1800" dirty="0"/>
              <a:t>/N/IWFND/ERROR_LOG – Error logs of service calls</a:t>
            </a:r>
          </a:p>
          <a:p>
            <a:r>
              <a:rPr lang="en-US" sz="1800" dirty="0"/>
              <a:t>/N/IWFND/GW_CLIENT – test services locally within sap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99F41-7B2E-49B7-875D-FBB48ECD508E}"/>
              </a:ext>
            </a:extLst>
          </p:cNvPr>
          <p:cNvSpPr/>
          <p:nvPr/>
        </p:nvSpPr>
        <p:spPr>
          <a:xfrm>
            <a:off x="1704897" y="35798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D5BC4A-5FB9-4255-A4CC-0928B2F03DD9}"/>
              </a:ext>
            </a:extLst>
          </p:cNvPr>
          <p:cNvSpPr/>
          <p:nvPr/>
        </p:nvSpPr>
        <p:spPr>
          <a:xfrm>
            <a:off x="2154731" y="38940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97B9E-07E3-4953-9EED-2F3041C284CE}"/>
              </a:ext>
            </a:extLst>
          </p:cNvPr>
          <p:cNvSpPr/>
          <p:nvPr/>
        </p:nvSpPr>
        <p:spPr>
          <a:xfrm>
            <a:off x="6040931" y="38940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CF25561-BC66-4FD3-8D62-6C4F55710026}"/>
              </a:ext>
            </a:extLst>
          </p:cNvPr>
          <p:cNvSpPr/>
          <p:nvPr/>
        </p:nvSpPr>
        <p:spPr>
          <a:xfrm>
            <a:off x="327624" y="34290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D639517-7BAC-4A7E-8522-46D56275C565}"/>
              </a:ext>
            </a:extLst>
          </p:cNvPr>
          <p:cNvSpPr/>
          <p:nvPr/>
        </p:nvSpPr>
        <p:spPr>
          <a:xfrm>
            <a:off x="8646463" y="34290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err="1"/>
              <a:t>EntitySet</a:t>
            </a:r>
            <a:r>
              <a:rPr lang="en-US" sz="900" dirty="0"/>
              <a:t> is called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87BCE-A451-4724-BD6D-E415373B67EC}"/>
              </a:ext>
            </a:extLst>
          </p:cNvPr>
          <p:cNvSpPr/>
          <p:nvPr/>
        </p:nvSpPr>
        <p:spPr>
          <a:xfrm>
            <a:off x="6117131" y="41181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1441B980-DE91-4EE7-95D5-B28E50BDCC12}"/>
              </a:ext>
            </a:extLst>
          </p:cNvPr>
          <p:cNvSpPr/>
          <p:nvPr/>
        </p:nvSpPr>
        <p:spPr>
          <a:xfrm>
            <a:off x="6117131" y="39812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9A3040-40DF-48A4-BF95-4E097AA2718A}"/>
              </a:ext>
            </a:extLst>
          </p:cNvPr>
          <p:cNvSpPr/>
          <p:nvPr/>
        </p:nvSpPr>
        <p:spPr>
          <a:xfrm>
            <a:off x="1927824" y="53022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4EB86D-66B2-428F-B779-185B3F99C9EE}"/>
              </a:ext>
            </a:extLst>
          </p:cNvPr>
          <p:cNvSpPr/>
          <p:nvPr/>
        </p:nvSpPr>
        <p:spPr>
          <a:xfrm>
            <a:off x="5926631" y="52662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E842A6-5CB0-4BD5-AAFF-D47E9DDE20EE}"/>
              </a:ext>
            </a:extLst>
          </p:cNvPr>
          <p:cNvCxnSpPr>
            <a:stCxn id="15" idx="0"/>
            <a:endCxn id="9" idx="2"/>
          </p:cNvCxnSpPr>
          <p:nvPr/>
        </p:nvCxnSpPr>
        <p:spPr>
          <a:xfrm flipH="1" flipV="1">
            <a:off x="3488231" y="44274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8F4FC-FD49-4595-882F-8D3880421290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flipV="1">
            <a:off x="7488731" y="44274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B604B9AB-EB59-4C78-80DB-7461CD0B264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TCode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DD6C5CFB-BB95-482F-AC9C-385DAC4E8E2B}"/>
              </a:ext>
            </a:extLst>
          </p:cNvPr>
          <p:cNvSpPr txBox="1">
            <a:spLocks/>
          </p:cNvSpPr>
          <p:nvPr/>
        </p:nvSpPr>
        <p:spPr>
          <a:xfrm>
            <a:off x="261764" y="248391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Footer Placeholder 45">
            <a:extLst>
              <a:ext uri="{FF2B5EF4-FFF2-40B4-BE49-F238E27FC236}">
                <a16:creationId xmlns:a16="http://schemas.microsoft.com/office/drawing/2014/main" id="{12416C67-5B53-4C28-8959-CD2A9ADB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13442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2767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Strat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742CD6F-594B-4162-BCA8-A183ADE25A30}"/>
              </a:ext>
            </a:extLst>
          </p:cNvPr>
          <p:cNvSpPr/>
          <p:nvPr/>
        </p:nvSpPr>
        <p:spPr>
          <a:xfrm>
            <a:off x="5188881" y="2136230"/>
            <a:ext cx="718128" cy="105495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29C320-442E-445E-A326-59699D09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21" y="1538756"/>
            <a:ext cx="3905874" cy="2518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3239F6-8AAD-4999-B572-29B5692BC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993" y="1440261"/>
            <a:ext cx="3562467" cy="2518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5B9B51-2F12-421C-9AC0-399DE3E70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398" y="5266080"/>
            <a:ext cx="5319221" cy="784928"/>
          </a:xfrm>
          <a:prstGeom prst="rect">
            <a:avLst/>
          </a:prstGeom>
        </p:spPr>
      </p:pic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19A24817-8FCD-43DA-BED9-542AE5A6E18E}"/>
              </a:ext>
            </a:extLst>
          </p:cNvPr>
          <p:cNvSpPr/>
          <p:nvPr/>
        </p:nvSpPr>
        <p:spPr>
          <a:xfrm rot="5400000">
            <a:off x="5216441" y="4052934"/>
            <a:ext cx="622796" cy="113632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FA5B0E33-8AF8-45C9-B83A-515DEE75120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C47C206B-CB4A-456E-BE24-9B023027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137233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78232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 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23472-29B3-408B-9450-F64286D7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4" y="1455665"/>
            <a:ext cx="4353336" cy="2636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ABEA4-4E1A-4993-A660-025E5271D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866" y="1455664"/>
            <a:ext cx="5330113" cy="2636043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0047DAE0-3362-48BB-8261-4D011501778B}"/>
              </a:ext>
            </a:extLst>
          </p:cNvPr>
          <p:cNvSpPr/>
          <p:nvPr/>
        </p:nvSpPr>
        <p:spPr>
          <a:xfrm>
            <a:off x="5209308" y="2287194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F87FB70-B980-44E7-ADF3-9F16CB183D7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01B1EB2B-005B-45C6-9A8C-65E1C0671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4124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909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bapi_epm_product_get_list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CF3B1-7D1F-49A6-AF48-FD2A4830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05380"/>
            <a:ext cx="11347910" cy="466131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25054504-6D0E-4B1C-A0C1-1318DB74C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270402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42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AA13E-4223-4E1C-AD28-0035CF308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33088"/>
            <a:ext cx="2850127" cy="1921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27A1B-8D28-456A-B4C4-00A3EC9E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6" y="1333088"/>
            <a:ext cx="7287491" cy="1921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E0BA63-6536-4075-B363-4DF269421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3FFFC6-44A9-4936-8A13-0F2E35B00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DBB78A-CBF3-42C5-A6FD-5680342CB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21FEBC8-55A0-41E2-9A71-DC965C7C8508}"/>
              </a:ext>
            </a:extLst>
          </p:cNvPr>
          <p:cNvSpPr/>
          <p:nvPr/>
        </p:nvSpPr>
        <p:spPr>
          <a:xfrm>
            <a:off x="3583709" y="1560945"/>
            <a:ext cx="600364" cy="1394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3AADABF6-8342-4520-919B-27BB67A89988}"/>
              </a:ext>
            </a:extLst>
          </p:cNvPr>
          <p:cNvSpPr/>
          <p:nvPr/>
        </p:nvSpPr>
        <p:spPr>
          <a:xfrm rot="5400000">
            <a:off x="9804377" y="3278099"/>
            <a:ext cx="637353" cy="10611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679B5581-DB31-4CEA-A0BC-95069368C839}"/>
              </a:ext>
            </a:extLst>
          </p:cNvPr>
          <p:cNvSpPr/>
          <p:nvPr/>
        </p:nvSpPr>
        <p:spPr>
          <a:xfrm rot="10800000">
            <a:off x="7383972" y="4458697"/>
            <a:ext cx="463725" cy="7358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CC6BD5F-ECE8-4BFC-B636-4778FDFEF6B7}"/>
              </a:ext>
            </a:extLst>
          </p:cNvPr>
          <p:cNvSpPr/>
          <p:nvPr/>
        </p:nvSpPr>
        <p:spPr>
          <a:xfrm rot="10800000">
            <a:off x="3489734" y="4477039"/>
            <a:ext cx="443346" cy="83835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E5C4A023-5404-4A48-B11C-2A7EDFAFDF0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8E4C52A1-D582-4D99-B775-AEB3CDA7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196862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9872</TotalTime>
  <Words>977</Words>
  <Application>Microsoft Office PowerPoint</Application>
  <PresentationFormat>Widescreen</PresentationFormat>
  <Paragraphs>137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1011</cp:revision>
  <dcterms:created xsi:type="dcterms:W3CDTF">2016-07-10T03:33:26Z</dcterms:created>
  <dcterms:modified xsi:type="dcterms:W3CDTF">2021-09-20T11:49:40Z</dcterms:modified>
</cp:coreProperties>
</file>